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21"/>
  </p:notesMasterIdLst>
  <p:sldIdLst>
    <p:sldId id="256" r:id="rId2"/>
    <p:sldId id="258" r:id="rId3"/>
    <p:sldId id="259" r:id="rId4"/>
    <p:sldId id="263" r:id="rId5"/>
    <p:sldId id="266" r:id="rId6"/>
    <p:sldId id="282" r:id="rId7"/>
    <p:sldId id="268" r:id="rId8"/>
    <p:sldId id="284" r:id="rId9"/>
    <p:sldId id="288" r:id="rId10"/>
    <p:sldId id="273" r:id="rId11"/>
    <p:sldId id="280" r:id="rId12"/>
    <p:sldId id="291" r:id="rId13"/>
    <p:sldId id="293" r:id="rId14"/>
    <p:sldId id="294" r:id="rId15"/>
    <p:sldId id="295" r:id="rId16"/>
    <p:sldId id="296" r:id="rId17"/>
    <p:sldId id="297" r:id="rId18"/>
    <p:sldId id="298" r:id="rId19"/>
    <p:sldId id="29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DAFA"/>
    <a:srgbClr val="92B4F4"/>
    <a:srgbClr val="5286E9"/>
    <a:srgbClr val="2959AA"/>
    <a:srgbClr val="8EAEED"/>
    <a:srgbClr val="4E7FDD"/>
    <a:srgbClr val="224A8C"/>
    <a:srgbClr val="1C396D"/>
    <a:srgbClr val="FF4F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958"/>
  </p:normalViewPr>
  <p:slideViewPr>
    <p:cSldViewPr snapToGrid="0" snapToObjects="1">
      <p:cViewPr varScale="1">
        <p:scale>
          <a:sx n="115" d="100"/>
          <a:sy n="115" d="100"/>
        </p:scale>
        <p:origin x="47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72D3E0-A332-FE40-AE97-7BDFA57B201B}" type="datetimeFigureOut">
              <a:rPr lang="en-US" smtClean="0"/>
              <a:t>8/23/20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C51CC8-1C16-E442-82D6-B8B879A4D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75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9F045B-8B4E-7347-87C2-49375FF0E1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53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C5B33C4-64F7-F944-B98B-93872183FC3C}" type="datetimeFigureOut">
              <a:rPr lang="en-US" smtClean="0"/>
              <a:t>8/23/20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7B4E376-DAF1-BB4A-9684-361AB2000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037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B33C4-64F7-F944-B98B-93872183FC3C}" type="datetimeFigureOut">
              <a:rPr lang="en-US" smtClean="0"/>
              <a:t>8/23/20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4E376-DAF1-BB4A-9684-361AB2000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8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C5B33C4-64F7-F944-B98B-93872183FC3C}" type="datetimeFigureOut">
              <a:rPr lang="en-US" smtClean="0"/>
              <a:t>8/23/20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7B4E376-DAF1-BB4A-9684-361AB2000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268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B33C4-64F7-F944-B98B-93872183FC3C}" type="datetimeFigureOut">
              <a:rPr lang="en-US" smtClean="0"/>
              <a:t>8/23/20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F7B4E376-DAF1-BB4A-9684-361AB2000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42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C5B33C4-64F7-F944-B98B-93872183FC3C}" type="datetimeFigureOut">
              <a:rPr lang="en-US" smtClean="0"/>
              <a:t>8/23/20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7B4E376-DAF1-BB4A-9684-361AB2000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814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B33C4-64F7-F944-B98B-93872183FC3C}" type="datetimeFigureOut">
              <a:rPr lang="en-US" smtClean="0"/>
              <a:t>8/23/20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4E376-DAF1-BB4A-9684-361AB2000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205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B33C4-64F7-F944-B98B-93872183FC3C}" type="datetimeFigureOut">
              <a:rPr lang="en-US" smtClean="0"/>
              <a:t>8/23/20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4E376-DAF1-BB4A-9684-361AB2000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98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B33C4-64F7-F944-B98B-93872183FC3C}" type="datetimeFigureOut">
              <a:rPr lang="en-US" smtClean="0"/>
              <a:t>8/23/20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4E376-DAF1-BB4A-9684-361AB2000BB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556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B33C4-64F7-F944-B98B-93872183FC3C}" type="datetimeFigureOut">
              <a:rPr lang="en-US" smtClean="0"/>
              <a:t>8/23/20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4E376-DAF1-BB4A-9684-361AB2000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736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C5B33C4-64F7-F944-B98B-93872183FC3C}" type="datetimeFigureOut">
              <a:rPr lang="en-US" smtClean="0"/>
              <a:t>8/23/20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7B4E376-DAF1-BB4A-9684-361AB2000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96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B33C4-64F7-F944-B98B-93872183FC3C}" type="datetimeFigureOut">
              <a:rPr lang="en-US" smtClean="0"/>
              <a:t>8/23/20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4E376-DAF1-BB4A-9684-361AB2000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043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AC5B33C4-64F7-F944-B98B-93872183FC3C}" type="datetimeFigureOut">
              <a:rPr lang="en-US" smtClean="0"/>
              <a:t>8/23/20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F7B4E376-DAF1-BB4A-9684-361AB2000BB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78257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s://cancer.sanger.ac.uk/cosmic/signatures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broadinstitute.org/cancer/cga/msp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mcgenomics.biomedcentral.com/articles/10.1186/s12864-019-5571-y" TargetMode="External"/><Relationship Id="rId2" Type="http://schemas.openxmlformats.org/officeDocument/2006/relationships/hyperlink" Target="https://www.nature.com/articles/s41598-018-38157-3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617A1-DBCC-674B-911B-2B68119F3B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Somatic Simu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70893A-40B0-1F43-AF60-BDB679918F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3785" y="3426069"/>
            <a:ext cx="10548360" cy="590321"/>
          </a:xfrm>
        </p:spPr>
        <p:txBody>
          <a:bodyPr>
            <a:no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Mutational signature simulator for benchmarking alignment-free </a:t>
            </a:r>
          </a:p>
          <a:p>
            <a:r>
              <a:rPr lang="en-US" sz="2200" dirty="0">
                <a:solidFill>
                  <a:schemeClr val="bg1"/>
                </a:solidFill>
              </a:rPr>
              <a:t>machine learning classification of genomic signatures </a:t>
            </a:r>
          </a:p>
        </p:txBody>
      </p:sp>
    </p:spTree>
    <p:extLst>
      <p:ext uri="{BB962C8B-B14F-4D97-AF65-F5344CB8AC3E}">
        <p14:creationId xmlns:p14="http://schemas.microsoft.com/office/powerpoint/2010/main" val="3503564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9F979A-5B16-034E-9D64-236ABB879BD4}"/>
              </a:ext>
            </a:extLst>
          </p:cNvPr>
          <p:cNvSpPr txBox="1">
            <a:spLocks/>
          </p:cNvSpPr>
          <p:nvPr/>
        </p:nvSpPr>
        <p:spPr>
          <a:xfrm>
            <a:off x="427400" y="594944"/>
            <a:ext cx="11218500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Parallel Directed evolution simulation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B52D75-AD85-DC47-9AF4-520C1A5E6A9C}"/>
              </a:ext>
            </a:extLst>
          </p:cNvPr>
          <p:cNvSpPr txBox="1"/>
          <p:nvPr/>
        </p:nvSpPr>
        <p:spPr>
          <a:xfrm>
            <a:off x="2132421" y="1633315"/>
            <a:ext cx="921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3AF268-2690-B04A-AD1C-16E4B5CB8F4E}"/>
              </a:ext>
            </a:extLst>
          </p:cNvPr>
          <p:cNvSpPr txBox="1"/>
          <p:nvPr/>
        </p:nvSpPr>
        <p:spPr>
          <a:xfrm>
            <a:off x="2304247" y="1864147"/>
            <a:ext cx="921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D6C0E8E-9A81-E246-A3CC-5873B5FDBE36}"/>
              </a:ext>
            </a:extLst>
          </p:cNvPr>
          <p:cNvSpPr/>
          <p:nvPr/>
        </p:nvSpPr>
        <p:spPr>
          <a:xfrm>
            <a:off x="4088803" y="3868015"/>
            <a:ext cx="2240694" cy="17185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Cancer </a:t>
            </a:r>
          </a:p>
          <a:p>
            <a:pPr algn="ctr"/>
            <a:r>
              <a:rPr lang="en-US" sz="3200" dirty="0"/>
              <a:t>Type Signatures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27CD0A7-8C4D-B248-9BE1-7811303A5C58}"/>
              </a:ext>
            </a:extLst>
          </p:cNvPr>
          <p:cNvSpPr/>
          <p:nvPr/>
        </p:nvSpPr>
        <p:spPr>
          <a:xfrm>
            <a:off x="7996344" y="188986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2AB32C5-DEB4-D241-A6CE-4A638FFE6F28}"/>
              </a:ext>
            </a:extLst>
          </p:cNvPr>
          <p:cNvSpPr/>
          <p:nvPr/>
        </p:nvSpPr>
        <p:spPr>
          <a:xfrm>
            <a:off x="7996344" y="3410815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64E3408-4813-9445-9619-B5AC26D538E3}"/>
              </a:ext>
            </a:extLst>
          </p:cNvPr>
          <p:cNvSpPr/>
          <p:nvPr/>
        </p:nvSpPr>
        <p:spPr>
          <a:xfrm>
            <a:off x="7996344" y="4972836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269B614-4CA2-B84F-9B3F-6F5AE8B09BE4}"/>
              </a:ext>
            </a:extLst>
          </p:cNvPr>
          <p:cNvSpPr/>
          <p:nvPr/>
        </p:nvSpPr>
        <p:spPr>
          <a:xfrm>
            <a:off x="10519277" y="1864147"/>
            <a:ext cx="1261808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34AFCB9-60EA-5549-ABE2-DA74EDB8B596}"/>
              </a:ext>
            </a:extLst>
          </p:cNvPr>
          <p:cNvSpPr/>
          <p:nvPr/>
        </p:nvSpPr>
        <p:spPr>
          <a:xfrm>
            <a:off x="10731500" y="3277392"/>
            <a:ext cx="914400" cy="10936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75FE4F0-5E57-8D4C-8176-222F7BEC586F}"/>
              </a:ext>
            </a:extLst>
          </p:cNvPr>
          <p:cNvSpPr/>
          <p:nvPr/>
        </p:nvSpPr>
        <p:spPr>
          <a:xfrm>
            <a:off x="10519277" y="4869905"/>
            <a:ext cx="1261808" cy="13176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81D1707B-E349-8943-8282-B5A153486AE1}"/>
              </a:ext>
            </a:extLst>
          </p:cNvPr>
          <p:cNvSpPr/>
          <p:nvPr/>
        </p:nvSpPr>
        <p:spPr>
          <a:xfrm>
            <a:off x="9389937" y="2125250"/>
            <a:ext cx="787400" cy="38850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CB87CD93-7F8A-504E-80D3-AF1967C211D7}"/>
              </a:ext>
            </a:extLst>
          </p:cNvPr>
          <p:cNvSpPr/>
          <p:nvPr/>
        </p:nvSpPr>
        <p:spPr>
          <a:xfrm>
            <a:off x="9389937" y="3622538"/>
            <a:ext cx="787400" cy="388502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B7C95208-0549-E940-BD66-E66F2AC11A5C}"/>
              </a:ext>
            </a:extLst>
          </p:cNvPr>
          <p:cNvSpPr/>
          <p:nvPr/>
        </p:nvSpPr>
        <p:spPr>
          <a:xfrm>
            <a:off x="9402277" y="5334498"/>
            <a:ext cx="787400" cy="38850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B1CA14-BC96-584F-AB42-5B106BD78C8E}"/>
              </a:ext>
            </a:extLst>
          </p:cNvPr>
          <p:cNvSpPr txBox="1"/>
          <p:nvPr/>
        </p:nvSpPr>
        <p:spPr>
          <a:xfrm>
            <a:off x="7996344" y="1323006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Stage 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973101-6E7E-844E-A5E9-339DB4AAEB01}"/>
              </a:ext>
            </a:extLst>
          </p:cNvPr>
          <p:cNvSpPr txBox="1"/>
          <p:nvPr/>
        </p:nvSpPr>
        <p:spPr>
          <a:xfrm>
            <a:off x="10663028" y="1327861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Stage 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7978900-E734-AF4A-AFB9-E28768CA698C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7B8E24-80BD-C249-953A-AFB580E18A7E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6404126-937A-D244-8518-EF64AD22102C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29D81D9-8879-6841-9990-8EF88144ECEA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3169782-5C75-3A41-9ED2-9FDB070F3038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DNA Sequence - Cystic Fibrosis &amp; CFTR Gene">
            <a:extLst>
              <a:ext uri="{FF2B5EF4-FFF2-40B4-BE49-F238E27FC236}">
                <a16:creationId xmlns:a16="http://schemas.microsoft.com/office/drawing/2014/main" id="{E4217100-CDDB-E644-9724-B08D5F6A5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20"/>
          <a:stretch/>
        </p:blipFill>
        <p:spPr bwMode="auto">
          <a:xfrm>
            <a:off x="191491" y="3190550"/>
            <a:ext cx="2558266" cy="144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>
            <a:extLst>
              <a:ext uri="{FF2B5EF4-FFF2-40B4-BE49-F238E27FC236}">
                <a16:creationId xmlns:a16="http://schemas.microsoft.com/office/drawing/2014/main" id="{649BF2AA-09E5-B346-B5E8-3069E59E0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671" y="2411239"/>
            <a:ext cx="2240693" cy="113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ight Arrow 46">
            <a:extLst>
              <a:ext uri="{FF2B5EF4-FFF2-40B4-BE49-F238E27FC236}">
                <a16:creationId xmlns:a16="http://schemas.microsoft.com/office/drawing/2014/main" id="{E0AD8128-060D-E84A-AEA8-E32DAAC03B81}"/>
              </a:ext>
            </a:extLst>
          </p:cNvPr>
          <p:cNvSpPr/>
          <p:nvPr/>
        </p:nvSpPr>
        <p:spPr>
          <a:xfrm>
            <a:off x="3006046" y="3622538"/>
            <a:ext cx="820955" cy="638796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78298E53-B6EE-B54F-B54E-01B85DDE3469}"/>
              </a:ext>
            </a:extLst>
          </p:cNvPr>
          <p:cNvSpPr/>
          <p:nvPr/>
        </p:nvSpPr>
        <p:spPr>
          <a:xfrm>
            <a:off x="6859848" y="2152809"/>
            <a:ext cx="787400" cy="38850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B952378B-849F-8045-AF5D-698CAC57922E}"/>
              </a:ext>
            </a:extLst>
          </p:cNvPr>
          <p:cNvSpPr/>
          <p:nvPr/>
        </p:nvSpPr>
        <p:spPr>
          <a:xfrm>
            <a:off x="6859848" y="3694297"/>
            <a:ext cx="787400" cy="388502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3A542495-7B8C-E543-948E-167A265DA719}"/>
              </a:ext>
            </a:extLst>
          </p:cNvPr>
          <p:cNvSpPr/>
          <p:nvPr/>
        </p:nvSpPr>
        <p:spPr>
          <a:xfrm>
            <a:off x="6859848" y="5235785"/>
            <a:ext cx="787400" cy="38850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894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9F979A-5B16-034E-9D64-236ABB879BD4}"/>
              </a:ext>
            </a:extLst>
          </p:cNvPr>
          <p:cNvSpPr txBox="1">
            <a:spLocks/>
          </p:cNvSpPr>
          <p:nvPr/>
        </p:nvSpPr>
        <p:spPr>
          <a:xfrm>
            <a:off x="427400" y="594944"/>
            <a:ext cx="11218500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Proof of concept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FAE60E-04C0-BF4B-AE1C-609CB2B988BA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517D28-388C-6641-80A4-83B805440367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89435F-B7FA-4848-B9D8-185F9263CECC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B648C4-09DC-3A4C-8F3E-0FA996737D90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46AA9-3613-9143-9797-5DEFFA076D20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B52D75-AD85-DC47-9AF4-520C1A5E6A9C}"/>
              </a:ext>
            </a:extLst>
          </p:cNvPr>
          <p:cNvSpPr txBox="1"/>
          <p:nvPr/>
        </p:nvSpPr>
        <p:spPr>
          <a:xfrm>
            <a:off x="1318224" y="1482832"/>
            <a:ext cx="921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3AF268-2690-B04A-AD1C-16E4B5CB8F4E}"/>
              </a:ext>
            </a:extLst>
          </p:cNvPr>
          <p:cNvSpPr txBox="1"/>
          <p:nvPr/>
        </p:nvSpPr>
        <p:spPr>
          <a:xfrm>
            <a:off x="1490050" y="1713664"/>
            <a:ext cx="921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D67E36-0905-B241-8184-0A334074A060}"/>
              </a:ext>
            </a:extLst>
          </p:cNvPr>
          <p:cNvSpPr txBox="1"/>
          <p:nvPr/>
        </p:nvSpPr>
        <p:spPr>
          <a:xfrm>
            <a:off x="427400" y="1166408"/>
            <a:ext cx="11413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96-type SBS Mutation Catalogue of simulated mutations bootstrapped 100 times on Chromosome 22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246C79-21F0-FC4F-8CED-3CC28D4DB4B8}"/>
              </a:ext>
            </a:extLst>
          </p:cNvPr>
          <p:cNvSpPr/>
          <p:nvPr/>
        </p:nvSpPr>
        <p:spPr>
          <a:xfrm>
            <a:off x="8657342" y="6438145"/>
            <a:ext cx="34378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https://cancer.sanger.ac.uk/cosmic/signatures/</a:t>
            </a:r>
            <a:endParaRPr lang="en-US" sz="12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18FFEBA-4AFF-F54B-B6A6-F30E5351E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74" y="5351501"/>
            <a:ext cx="5168900" cy="11303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C038DA6-55ED-D147-B00B-E9E46AE4E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828" y="5346243"/>
            <a:ext cx="5168900" cy="1130300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A20CD2-0C79-B34C-9DEC-1C3D7A3C1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266" y="2125296"/>
            <a:ext cx="10588462" cy="295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14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2C742157-762A-084A-BC7D-C08B23B4D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81" y="2443258"/>
            <a:ext cx="11235559" cy="381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BA94297-6741-5447-97AE-6A0585604C40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548C98-AFA7-F244-BCA9-0CEFE9FAA1E4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B13FEA-43F9-C545-A8B4-075925AD6322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FBDA60-12C7-8142-8EC2-965D8715A171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26156E-ED25-7B42-8A0F-B037465F1D65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032351C-EE24-5E41-9048-141402D0E086}"/>
              </a:ext>
            </a:extLst>
          </p:cNvPr>
          <p:cNvSpPr txBox="1">
            <a:spLocks/>
          </p:cNvSpPr>
          <p:nvPr/>
        </p:nvSpPr>
        <p:spPr>
          <a:xfrm>
            <a:off x="427400" y="594944"/>
            <a:ext cx="11218500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Proof of concept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F6102D-8194-4448-AF8F-FCC2FB9B7CE3}"/>
              </a:ext>
            </a:extLst>
          </p:cNvPr>
          <p:cNvSpPr txBox="1"/>
          <p:nvPr/>
        </p:nvSpPr>
        <p:spPr>
          <a:xfrm>
            <a:off x="427400" y="1233496"/>
            <a:ext cx="11413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Counts of simulated SBS, DBS and indel mutations bootstrapped 100 times on Chromosome 22</a:t>
            </a:r>
          </a:p>
        </p:txBody>
      </p:sp>
    </p:spTree>
    <p:extLst>
      <p:ext uri="{BB962C8B-B14F-4D97-AF65-F5344CB8AC3E}">
        <p14:creationId xmlns:p14="http://schemas.microsoft.com/office/powerpoint/2010/main" val="1182444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BA94297-6741-5447-97AE-6A0585604C40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548C98-AFA7-F244-BCA9-0CEFE9FAA1E4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B13FEA-43F9-C545-A8B4-075925AD6322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FBDA60-12C7-8142-8EC2-965D8715A171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26156E-ED25-7B42-8A0F-B037465F1D65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032351C-EE24-5E41-9048-141402D0E086}"/>
              </a:ext>
            </a:extLst>
          </p:cNvPr>
          <p:cNvSpPr txBox="1">
            <a:spLocks/>
          </p:cNvSpPr>
          <p:nvPr/>
        </p:nvSpPr>
        <p:spPr>
          <a:xfrm>
            <a:off x="214800" y="779210"/>
            <a:ext cx="12058890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Hypothesis of MLDSP accuracy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1AA4BF-E197-E348-8A20-9F82252802A4}"/>
              </a:ext>
            </a:extLst>
          </p:cNvPr>
          <p:cNvSpPr/>
          <p:nvPr/>
        </p:nvSpPr>
        <p:spPr>
          <a:xfrm>
            <a:off x="7083078" y="2746838"/>
            <a:ext cx="4090443" cy="1405053"/>
          </a:xfrm>
          <a:prstGeom prst="rect">
            <a:avLst/>
          </a:prstGeom>
          <a:solidFill>
            <a:srgbClr val="FF4F54"/>
          </a:solidFill>
          <a:ln>
            <a:solidFill>
              <a:srgbClr val="FF4F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Low Accuracy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6364BC-6375-694B-B0E1-1C0C55DD25A2}"/>
              </a:ext>
            </a:extLst>
          </p:cNvPr>
          <p:cNvSpPr txBox="1"/>
          <p:nvPr/>
        </p:nvSpPr>
        <p:spPr>
          <a:xfrm>
            <a:off x="3269359" y="2047507"/>
            <a:ext cx="3813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High</a:t>
            </a:r>
            <a:r>
              <a:rPr lang="en-US" sz="2400" dirty="0"/>
              <a:t> SBS Mutation Burden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410762-FA27-E742-B40E-2B35579F7586}"/>
              </a:ext>
            </a:extLst>
          </p:cNvPr>
          <p:cNvSpPr txBox="1"/>
          <p:nvPr/>
        </p:nvSpPr>
        <p:spPr>
          <a:xfrm>
            <a:off x="7348610" y="2047507"/>
            <a:ext cx="3635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Low</a:t>
            </a:r>
            <a:r>
              <a:rPr lang="en-US" sz="2400" dirty="0"/>
              <a:t> SBS Mutation Burden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8D4F48-63EE-F74E-B4DF-3651F3549573}"/>
              </a:ext>
            </a:extLst>
          </p:cNvPr>
          <p:cNvSpPr txBox="1"/>
          <p:nvPr/>
        </p:nvSpPr>
        <p:spPr>
          <a:xfrm>
            <a:off x="1018479" y="2860803"/>
            <a:ext cx="16095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High </a:t>
            </a:r>
            <a:r>
              <a:rPr lang="en-US" sz="2400" dirty="0"/>
              <a:t>SBS </a:t>
            </a:r>
          </a:p>
          <a:p>
            <a:r>
              <a:rPr lang="en-US" sz="2400" dirty="0"/>
              <a:t>Cosine Similarity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6CA6F0-5FA6-EC41-B9E6-4AEAF31FAE0E}"/>
              </a:ext>
            </a:extLst>
          </p:cNvPr>
          <p:cNvSpPr txBox="1"/>
          <p:nvPr/>
        </p:nvSpPr>
        <p:spPr>
          <a:xfrm>
            <a:off x="1018479" y="4254252"/>
            <a:ext cx="1760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Low </a:t>
            </a:r>
            <a:r>
              <a:rPr lang="en-US" sz="2400" dirty="0"/>
              <a:t>SBS </a:t>
            </a:r>
          </a:p>
          <a:p>
            <a:r>
              <a:rPr lang="en-US" sz="2400" dirty="0"/>
              <a:t>Cosine Similarity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67CDED-7A61-1C45-8E4E-5E5A4A256AA9}"/>
              </a:ext>
            </a:extLst>
          </p:cNvPr>
          <p:cNvSpPr/>
          <p:nvPr/>
        </p:nvSpPr>
        <p:spPr>
          <a:xfrm>
            <a:off x="7083077" y="4151891"/>
            <a:ext cx="4090443" cy="14050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4D5021-6E92-724B-8877-A71461AC7EBC}"/>
              </a:ext>
            </a:extLst>
          </p:cNvPr>
          <p:cNvSpPr/>
          <p:nvPr/>
        </p:nvSpPr>
        <p:spPr>
          <a:xfrm>
            <a:off x="2992633" y="2743421"/>
            <a:ext cx="4090443" cy="14050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A933323-A0E5-7041-8528-FCE041B9AE75}"/>
              </a:ext>
            </a:extLst>
          </p:cNvPr>
          <p:cNvSpPr/>
          <p:nvPr/>
        </p:nvSpPr>
        <p:spPr>
          <a:xfrm>
            <a:off x="2992633" y="4145057"/>
            <a:ext cx="4090443" cy="140505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High Accuracy</a:t>
            </a:r>
          </a:p>
        </p:txBody>
      </p:sp>
    </p:spTree>
    <p:extLst>
      <p:ext uri="{BB962C8B-B14F-4D97-AF65-F5344CB8AC3E}">
        <p14:creationId xmlns:p14="http://schemas.microsoft.com/office/powerpoint/2010/main" val="3725535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BA94297-6741-5447-97AE-6A0585604C40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548C98-AFA7-F244-BCA9-0CEFE9FAA1E4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B13FEA-43F9-C545-A8B4-075925AD6322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FBDA60-12C7-8142-8EC2-965D8715A171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26156E-ED25-7B42-8A0F-B037465F1D65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032351C-EE24-5E41-9048-141402D0E086}"/>
              </a:ext>
            </a:extLst>
          </p:cNvPr>
          <p:cNvSpPr txBox="1">
            <a:spLocks/>
          </p:cNvSpPr>
          <p:nvPr/>
        </p:nvSpPr>
        <p:spPr>
          <a:xfrm>
            <a:off x="214800" y="779210"/>
            <a:ext cx="12058890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Broad spectrum </a:t>
            </a:r>
            <a:r>
              <a:rPr lang="en-US" dirty="0" err="1"/>
              <a:t>mldsp</a:t>
            </a:r>
            <a:r>
              <a:rPr lang="en-US" dirty="0"/>
              <a:t> classification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271A2F5F-798E-AB43-A8FC-EF0450F80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818" y="1801012"/>
            <a:ext cx="5500907" cy="467793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191761B-24D7-0149-9463-8D6D97C65E97}"/>
              </a:ext>
            </a:extLst>
          </p:cNvPr>
          <p:cNvSpPr txBox="1"/>
          <p:nvPr/>
        </p:nvSpPr>
        <p:spPr>
          <a:xfrm>
            <a:off x="6991744" y="2741222"/>
            <a:ext cx="47625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Linear SVM: 81.5%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Greater misclassification of cancer types with low total simulated mutational burden</a:t>
            </a:r>
          </a:p>
        </p:txBody>
      </p:sp>
    </p:spTree>
    <p:extLst>
      <p:ext uri="{BB962C8B-B14F-4D97-AF65-F5344CB8AC3E}">
        <p14:creationId xmlns:p14="http://schemas.microsoft.com/office/powerpoint/2010/main" val="332289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BA94297-6741-5447-97AE-6A0585604C40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548C98-AFA7-F244-BCA9-0CEFE9FAA1E4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B13FEA-43F9-C545-A8B4-075925AD6322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FBDA60-12C7-8142-8EC2-965D8715A171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26156E-ED25-7B42-8A0F-B037465F1D65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032351C-EE24-5E41-9048-141402D0E086}"/>
              </a:ext>
            </a:extLst>
          </p:cNvPr>
          <p:cNvSpPr txBox="1">
            <a:spLocks/>
          </p:cNvSpPr>
          <p:nvPr/>
        </p:nvSpPr>
        <p:spPr>
          <a:xfrm>
            <a:off x="214800" y="779210"/>
            <a:ext cx="12058890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High burden and Low similarity </a:t>
            </a:r>
            <a:r>
              <a:rPr lang="en-US" dirty="0" err="1"/>
              <a:t>mldsp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91761B-24D7-0149-9463-8D6D97C65E97}"/>
              </a:ext>
            </a:extLst>
          </p:cNvPr>
          <p:cNvSpPr txBox="1"/>
          <p:nvPr/>
        </p:nvSpPr>
        <p:spPr>
          <a:xfrm>
            <a:off x="6406493" y="2261441"/>
            <a:ext cx="47625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Quadratic SVM: 96.5%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High classification accuracy due to characteristic mutation types and high mutational burden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098E34-88BC-4E47-ABD2-9D653EA57965}"/>
              </a:ext>
            </a:extLst>
          </p:cNvPr>
          <p:cNvSpPr txBox="1"/>
          <p:nvPr/>
        </p:nvSpPr>
        <p:spPr>
          <a:xfrm>
            <a:off x="9800620" y="5044112"/>
            <a:ext cx="1828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Low</a:t>
            </a:r>
            <a:r>
              <a:rPr lang="en-US" sz="2400" dirty="0"/>
              <a:t> Burden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670F1C-400E-0242-A83A-DEFD91F9BC00}"/>
              </a:ext>
            </a:extLst>
          </p:cNvPr>
          <p:cNvSpPr/>
          <p:nvPr/>
        </p:nvSpPr>
        <p:spPr>
          <a:xfrm>
            <a:off x="9815539" y="6039342"/>
            <a:ext cx="2040672" cy="43958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F7160F-709F-874A-9D5F-F97F7A9125F6}"/>
              </a:ext>
            </a:extLst>
          </p:cNvPr>
          <p:cNvSpPr/>
          <p:nvPr/>
        </p:nvSpPr>
        <p:spPr>
          <a:xfrm>
            <a:off x="7774866" y="5568183"/>
            <a:ext cx="2025754" cy="46166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07551E5-6F62-D344-8B67-6DA5FDD24DEB}"/>
              </a:ext>
            </a:extLst>
          </p:cNvPr>
          <p:cNvSpPr/>
          <p:nvPr/>
        </p:nvSpPr>
        <p:spPr>
          <a:xfrm>
            <a:off x="7774867" y="6039342"/>
            <a:ext cx="2025753" cy="4395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High Accuracy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C1C5CF-956E-7647-9231-4DBBB5EA3C75}"/>
              </a:ext>
            </a:extLst>
          </p:cNvPr>
          <p:cNvSpPr txBox="1"/>
          <p:nvPr/>
        </p:nvSpPr>
        <p:spPr>
          <a:xfrm>
            <a:off x="7829755" y="5044112"/>
            <a:ext cx="1915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High</a:t>
            </a:r>
            <a:r>
              <a:rPr lang="en-US" sz="2400" dirty="0"/>
              <a:t> Burden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BD5899-62CB-FD4E-B579-1F636078D023}"/>
              </a:ext>
            </a:extLst>
          </p:cNvPr>
          <p:cNvSpPr txBox="1"/>
          <p:nvPr/>
        </p:nvSpPr>
        <p:spPr>
          <a:xfrm>
            <a:off x="6168215" y="5561787"/>
            <a:ext cx="1488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High </a:t>
            </a:r>
            <a:r>
              <a:rPr lang="en-US" sz="2400" dirty="0"/>
              <a:t>Sim.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F3F713-7AF4-4449-989F-9DA4386E59D8}"/>
              </a:ext>
            </a:extLst>
          </p:cNvPr>
          <p:cNvSpPr txBox="1"/>
          <p:nvPr/>
        </p:nvSpPr>
        <p:spPr>
          <a:xfrm>
            <a:off x="6183134" y="6028302"/>
            <a:ext cx="1488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Low </a:t>
            </a:r>
            <a:r>
              <a:rPr lang="en-US" sz="2400" dirty="0"/>
              <a:t>Sim.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7992ED-C65F-4940-AAF4-643D05C147A5}"/>
              </a:ext>
            </a:extLst>
          </p:cNvPr>
          <p:cNvSpPr/>
          <p:nvPr/>
        </p:nvSpPr>
        <p:spPr>
          <a:xfrm>
            <a:off x="9815539" y="5568183"/>
            <a:ext cx="2040672" cy="46166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EEEA4646-8947-F148-81BB-D4FDF7E09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93" y="1809351"/>
            <a:ext cx="5461250" cy="452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57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BA94297-6741-5447-97AE-6A0585604C40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548C98-AFA7-F244-BCA9-0CEFE9FAA1E4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B13FEA-43F9-C545-A8B4-075925AD6322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FBDA60-12C7-8142-8EC2-965D8715A171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26156E-ED25-7B42-8A0F-B037465F1D65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032351C-EE24-5E41-9048-141402D0E086}"/>
              </a:ext>
            </a:extLst>
          </p:cNvPr>
          <p:cNvSpPr txBox="1">
            <a:spLocks/>
          </p:cNvSpPr>
          <p:nvPr/>
        </p:nvSpPr>
        <p:spPr>
          <a:xfrm>
            <a:off x="214800" y="779210"/>
            <a:ext cx="12058890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Low burden and High similarity </a:t>
            </a:r>
            <a:r>
              <a:rPr lang="en-US" dirty="0" err="1"/>
              <a:t>mldsp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91761B-24D7-0149-9463-8D6D97C65E97}"/>
              </a:ext>
            </a:extLst>
          </p:cNvPr>
          <p:cNvSpPr txBox="1"/>
          <p:nvPr/>
        </p:nvSpPr>
        <p:spPr>
          <a:xfrm>
            <a:off x="6406493" y="2261441"/>
            <a:ext cx="47625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Linear SVM: 62.7%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Low classification accuracy due to low mutational burden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098E34-88BC-4E47-ABD2-9D653EA57965}"/>
              </a:ext>
            </a:extLst>
          </p:cNvPr>
          <p:cNvSpPr txBox="1"/>
          <p:nvPr/>
        </p:nvSpPr>
        <p:spPr>
          <a:xfrm>
            <a:off x="9800620" y="5044112"/>
            <a:ext cx="1828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Low</a:t>
            </a:r>
            <a:r>
              <a:rPr lang="en-US" sz="2400" dirty="0"/>
              <a:t> Burden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670F1C-400E-0242-A83A-DEFD91F9BC00}"/>
              </a:ext>
            </a:extLst>
          </p:cNvPr>
          <p:cNvSpPr/>
          <p:nvPr/>
        </p:nvSpPr>
        <p:spPr>
          <a:xfrm>
            <a:off x="9815539" y="6039342"/>
            <a:ext cx="2040672" cy="43958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F7160F-709F-874A-9D5F-F97F7A9125F6}"/>
              </a:ext>
            </a:extLst>
          </p:cNvPr>
          <p:cNvSpPr/>
          <p:nvPr/>
        </p:nvSpPr>
        <p:spPr>
          <a:xfrm>
            <a:off x="7774866" y="5568183"/>
            <a:ext cx="2025754" cy="46166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07551E5-6F62-D344-8B67-6DA5FDD24DEB}"/>
              </a:ext>
            </a:extLst>
          </p:cNvPr>
          <p:cNvSpPr/>
          <p:nvPr/>
        </p:nvSpPr>
        <p:spPr>
          <a:xfrm>
            <a:off x="7774867" y="6039342"/>
            <a:ext cx="2025753" cy="4395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C1C5CF-956E-7647-9231-4DBBB5EA3C75}"/>
              </a:ext>
            </a:extLst>
          </p:cNvPr>
          <p:cNvSpPr txBox="1"/>
          <p:nvPr/>
        </p:nvSpPr>
        <p:spPr>
          <a:xfrm>
            <a:off x="7829755" y="5044112"/>
            <a:ext cx="1915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High</a:t>
            </a:r>
            <a:r>
              <a:rPr lang="en-US" sz="2400" dirty="0"/>
              <a:t> Burden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BD5899-62CB-FD4E-B579-1F636078D023}"/>
              </a:ext>
            </a:extLst>
          </p:cNvPr>
          <p:cNvSpPr txBox="1"/>
          <p:nvPr/>
        </p:nvSpPr>
        <p:spPr>
          <a:xfrm>
            <a:off x="6168215" y="5561787"/>
            <a:ext cx="1488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High </a:t>
            </a:r>
            <a:r>
              <a:rPr lang="en-US" sz="2400" dirty="0"/>
              <a:t>Sim.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F3F713-7AF4-4449-989F-9DA4386E59D8}"/>
              </a:ext>
            </a:extLst>
          </p:cNvPr>
          <p:cNvSpPr txBox="1"/>
          <p:nvPr/>
        </p:nvSpPr>
        <p:spPr>
          <a:xfrm>
            <a:off x="6183134" y="6028302"/>
            <a:ext cx="1488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Low </a:t>
            </a:r>
            <a:r>
              <a:rPr lang="en-US" sz="2400" dirty="0"/>
              <a:t>Sim.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7992ED-C65F-4940-AAF4-643D05C147A5}"/>
              </a:ext>
            </a:extLst>
          </p:cNvPr>
          <p:cNvSpPr/>
          <p:nvPr/>
        </p:nvSpPr>
        <p:spPr>
          <a:xfrm>
            <a:off x="9815539" y="5568183"/>
            <a:ext cx="2040672" cy="461666"/>
          </a:xfrm>
          <a:prstGeom prst="rect">
            <a:avLst/>
          </a:prstGeom>
          <a:solidFill>
            <a:srgbClr val="FF4F54"/>
          </a:solidFill>
          <a:ln>
            <a:solidFill>
              <a:srgbClr val="FF4F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Low Accuracy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D886E34C-F97B-9B4F-B803-7DE2EA0F1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56" y="1801012"/>
            <a:ext cx="5379811" cy="456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BA94297-6741-5447-97AE-6A0585604C40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548C98-AFA7-F244-BCA9-0CEFE9FAA1E4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B13FEA-43F9-C545-A8B4-075925AD6322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FBDA60-12C7-8142-8EC2-965D8715A171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26156E-ED25-7B42-8A0F-B037465F1D65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032351C-EE24-5E41-9048-141402D0E086}"/>
              </a:ext>
            </a:extLst>
          </p:cNvPr>
          <p:cNvSpPr txBox="1">
            <a:spLocks/>
          </p:cNvSpPr>
          <p:nvPr/>
        </p:nvSpPr>
        <p:spPr>
          <a:xfrm>
            <a:off x="214800" y="779210"/>
            <a:ext cx="12058890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Low burden and low similarity </a:t>
            </a:r>
            <a:r>
              <a:rPr lang="en-US" dirty="0" err="1"/>
              <a:t>mldsp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91761B-24D7-0149-9463-8D6D97C65E97}"/>
              </a:ext>
            </a:extLst>
          </p:cNvPr>
          <p:cNvSpPr txBox="1"/>
          <p:nvPr/>
        </p:nvSpPr>
        <p:spPr>
          <a:xfrm>
            <a:off x="6640667" y="1924085"/>
            <a:ext cx="47625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Linear SVM: 64.2%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Low classification accuracy due to low mutational burden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Small increase in accuracy due to low similarity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098E34-88BC-4E47-ABD2-9D653EA57965}"/>
              </a:ext>
            </a:extLst>
          </p:cNvPr>
          <p:cNvSpPr txBox="1"/>
          <p:nvPr/>
        </p:nvSpPr>
        <p:spPr>
          <a:xfrm>
            <a:off x="9800620" y="5044112"/>
            <a:ext cx="1828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Low</a:t>
            </a:r>
            <a:r>
              <a:rPr lang="en-US" sz="2400" dirty="0"/>
              <a:t> Burden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670F1C-400E-0242-A83A-DEFD91F9BC00}"/>
              </a:ext>
            </a:extLst>
          </p:cNvPr>
          <p:cNvSpPr/>
          <p:nvPr/>
        </p:nvSpPr>
        <p:spPr>
          <a:xfrm>
            <a:off x="9815539" y="6039342"/>
            <a:ext cx="2040672" cy="4395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F7160F-709F-874A-9D5F-F97F7A9125F6}"/>
              </a:ext>
            </a:extLst>
          </p:cNvPr>
          <p:cNvSpPr/>
          <p:nvPr/>
        </p:nvSpPr>
        <p:spPr>
          <a:xfrm>
            <a:off x="7774866" y="5568183"/>
            <a:ext cx="2025754" cy="46166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07551E5-6F62-D344-8B67-6DA5FDD24DEB}"/>
              </a:ext>
            </a:extLst>
          </p:cNvPr>
          <p:cNvSpPr/>
          <p:nvPr/>
        </p:nvSpPr>
        <p:spPr>
          <a:xfrm>
            <a:off x="7774867" y="6039342"/>
            <a:ext cx="2025753" cy="4395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C1C5CF-956E-7647-9231-4DBBB5EA3C75}"/>
              </a:ext>
            </a:extLst>
          </p:cNvPr>
          <p:cNvSpPr txBox="1"/>
          <p:nvPr/>
        </p:nvSpPr>
        <p:spPr>
          <a:xfrm>
            <a:off x="7829755" y="5044112"/>
            <a:ext cx="1915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High</a:t>
            </a:r>
            <a:r>
              <a:rPr lang="en-US" sz="2400" dirty="0"/>
              <a:t> Burden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BD5899-62CB-FD4E-B579-1F636078D023}"/>
              </a:ext>
            </a:extLst>
          </p:cNvPr>
          <p:cNvSpPr txBox="1"/>
          <p:nvPr/>
        </p:nvSpPr>
        <p:spPr>
          <a:xfrm>
            <a:off x="6168215" y="5561787"/>
            <a:ext cx="1488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High </a:t>
            </a:r>
            <a:r>
              <a:rPr lang="en-US" sz="2400" dirty="0"/>
              <a:t>Sim.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F3F713-7AF4-4449-989F-9DA4386E59D8}"/>
              </a:ext>
            </a:extLst>
          </p:cNvPr>
          <p:cNvSpPr txBox="1"/>
          <p:nvPr/>
        </p:nvSpPr>
        <p:spPr>
          <a:xfrm>
            <a:off x="6183134" y="6028302"/>
            <a:ext cx="1488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Low </a:t>
            </a:r>
            <a:r>
              <a:rPr lang="en-US" sz="2400" dirty="0"/>
              <a:t>Sim.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7992ED-C65F-4940-AAF4-643D05C147A5}"/>
              </a:ext>
            </a:extLst>
          </p:cNvPr>
          <p:cNvSpPr/>
          <p:nvPr/>
        </p:nvSpPr>
        <p:spPr>
          <a:xfrm>
            <a:off x="9815539" y="5568183"/>
            <a:ext cx="2040672" cy="46166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D886E34C-F97B-9B4F-B803-7DE2EA0F1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56" y="1801012"/>
            <a:ext cx="5379811" cy="456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02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BA94297-6741-5447-97AE-6A0585604C40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548C98-AFA7-F244-BCA9-0CEFE9FAA1E4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B13FEA-43F9-C545-A8B4-075925AD6322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FBDA60-12C7-8142-8EC2-965D8715A171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26156E-ED25-7B42-8A0F-B037465F1D65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032351C-EE24-5E41-9048-141402D0E086}"/>
              </a:ext>
            </a:extLst>
          </p:cNvPr>
          <p:cNvSpPr txBox="1">
            <a:spLocks/>
          </p:cNvSpPr>
          <p:nvPr/>
        </p:nvSpPr>
        <p:spPr>
          <a:xfrm>
            <a:off x="214800" y="779210"/>
            <a:ext cx="12058890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High burden and High similarity </a:t>
            </a:r>
            <a:r>
              <a:rPr lang="en-US" dirty="0" err="1"/>
              <a:t>mldsp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91761B-24D7-0149-9463-8D6D97C65E97}"/>
              </a:ext>
            </a:extLst>
          </p:cNvPr>
          <p:cNvSpPr txBox="1"/>
          <p:nvPr/>
        </p:nvSpPr>
        <p:spPr>
          <a:xfrm>
            <a:off x="6640667" y="1924085"/>
            <a:ext cx="47625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Linear SVM: 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098E34-88BC-4E47-ABD2-9D653EA57965}"/>
              </a:ext>
            </a:extLst>
          </p:cNvPr>
          <p:cNvSpPr txBox="1"/>
          <p:nvPr/>
        </p:nvSpPr>
        <p:spPr>
          <a:xfrm>
            <a:off x="9800620" y="5044112"/>
            <a:ext cx="1828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Low</a:t>
            </a:r>
            <a:r>
              <a:rPr lang="en-US" sz="2400" dirty="0"/>
              <a:t> Burden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670F1C-400E-0242-A83A-DEFD91F9BC00}"/>
              </a:ext>
            </a:extLst>
          </p:cNvPr>
          <p:cNvSpPr/>
          <p:nvPr/>
        </p:nvSpPr>
        <p:spPr>
          <a:xfrm>
            <a:off x="9815539" y="6039342"/>
            <a:ext cx="2040672" cy="4395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F7160F-709F-874A-9D5F-F97F7A9125F6}"/>
              </a:ext>
            </a:extLst>
          </p:cNvPr>
          <p:cNvSpPr/>
          <p:nvPr/>
        </p:nvSpPr>
        <p:spPr>
          <a:xfrm>
            <a:off x="7774866" y="5568183"/>
            <a:ext cx="2025754" cy="46166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07551E5-6F62-D344-8B67-6DA5FDD24DEB}"/>
              </a:ext>
            </a:extLst>
          </p:cNvPr>
          <p:cNvSpPr/>
          <p:nvPr/>
        </p:nvSpPr>
        <p:spPr>
          <a:xfrm>
            <a:off x="7774867" y="6039342"/>
            <a:ext cx="2025753" cy="4395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C1C5CF-956E-7647-9231-4DBBB5EA3C75}"/>
              </a:ext>
            </a:extLst>
          </p:cNvPr>
          <p:cNvSpPr txBox="1"/>
          <p:nvPr/>
        </p:nvSpPr>
        <p:spPr>
          <a:xfrm>
            <a:off x="7829755" y="5044112"/>
            <a:ext cx="1915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High</a:t>
            </a:r>
            <a:r>
              <a:rPr lang="en-US" sz="2400" dirty="0"/>
              <a:t> Burden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BD5899-62CB-FD4E-B579-1F636078D023}"/>
              </a:ext>
            </a:extLst>
          </p:cNvPr>
          <p:cNvSpPr txBox="1"/>
          <p:nvPr/>
        </p:nvSpPr>
        <p:spPr>
          <a:xfrm>
            <a:off x="6168215" y="5561787"/>
            <a:ext cx="1488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High </a:t>
            </a:r>
            <a:r>
              <a:rPr lang="en-US" sz="2400" dirty="0"/>
              <a:t>Sim.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F3F713-7AF4-4449-989F-9DA4386E59D8}"/>
              </a:ext>
            </a:extLst>
          </p:cNvPr>
          <p:cNvSpPr txBox="1"/>
          <p:nvPr/>
        </p:nvSpPr>
        <p:spPr>
          <a:xfrm>
            <a:off x="6183134" y="6028302"/>
            <a:ext cx="1488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Low </a:t>
            </a:r>
            <a:r>
              <a:rPr lang="en-US" sz="2400" dirty="0"/>
              <a:t>Sim.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7992ED-C65F-4940-AAF4-643D05C147A5}"/>
              </a:ext>
            </a:extLst>
          </p:cNvPr>
          <p:cNvSpPr/>
          <p:nvPr/>
        </p:nvSpPr>
        <p:spPr>
          <a:xfrm>
            <a:off x="9815539" y="5568183"/>
            <a:ext cx="2040672" cy="46166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D886E34C-F97B-9B4F-B803-7DE2EA0F1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56" y="1801012"/>
            <a:ext cx="5379811" cy="456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061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BA94297-6741-5447-97AE-6A0585604C40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548C98-AFA7-F244-BCA9-0CEFE9FAA1E4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B13FEA-43F9-C545-A8B4-075925AD6322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FBDA60-12C7-8142-8EC2-965D8715A171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26156E-ED25-7B42-8A0F-B037465F1D65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032351C-EE24-5E41-9048-141402D0E086}"/>
              </a:ext>
            </a:extLst>
          </p:cNvPr>
          <p:cNvSpPr txBox="1">
            <a:spLocks/>
          </p:cNvSpPr>
          <p:nvPr/>
        </p:nvSpPr>
        <p:spPr>
          <a:xfrm>
            <a:off x="214800" y="779210"/>
            <a:ext cx="12058890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Conclusion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A4C5136-A56C-9A43-8AA5-4CFB8487377D}"/>
              </a:ext>
            </a:extLst>
          </p:cNvPr>
          <p:cNvSpPr/>
          <p:nvPr/>
        </p:nvSpPr>
        <p:spPr>
          <a:xfrm>
            <a:off x="2087562" y="1633050"/>
            <a:ext cx="9242426" cy="1223597"/>
          </a:xfrm>
          <a:prstGeom prst="roundRect">
            <a:avLst/>
          </a:prstGeom>
          <a:solidFill>
            <a:srgbClr val="CADAFA"/>
          </a:solidFill>
          <a:ln>
            <a:solidFill>
              <a:srgbClr val="CAD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Somatic </a:t>
            </a:r>
            <a:r>
              <a:rPr lang="en-US" dirty="0" err="1">
                <a:solidFill>
                  <a:schemeClr val="tx1"/>
                </a:solidFill>
              </a:rPr>
              <a:t>SiMu</a:t>
            </a:r>
            <a:r>
              <a:rPr lang="en-US" dirty="0">
                <a:solidFill>
                  <a:schemeClr val="tx1"/>
                </a:solidFill>
              </a:rPr>
              <a:t> can simulate </a:t>
            </a:r>
            <a:r>
              <a:rPr lang="en-US" b="1" dirty="0">
                <a:solidFill>
                  <a:schemeClr val="tx1"/>
                </a:solidFill>
              </a:rPr>
              <a:t>sequences as </a:t>
            </a:r>
            <a:r>
              <a:rPr lang="en-US" b="1" dirty="0" err="1">
                <a:solidFill>
                  <a:schemeClr val="tx1"/>
                </a:solidFill>
              </a:rPr>
              <a:t>fasta</a:t>
            </a:r>
            <a:r>
              <a:rPr lang="en-US" b="1" dirty="0">
                <a:solidFill>
                  <a:schemeClr val="tx1"/>
                </a:solidFill>
              </a:rPr>
              <a:t> files </a:t>
            </a:r>
            <a:r>
              <a:rPr lang="en-US" dirty="0">
                <a:solidFill>
                  <a:schemeClr val="tx1"/>
                </a:solidFill>
              </a:rPr>
              <a:t>with biologically representative frequencies of imposed </a:t>
            </a:r>
            <a:r>
              <a:rPr lang="en-US" b="1" dirty="0">
                <a:solidFill>
                  <a:schemeClr val="tx1"/>
                </a:solidFill>
              </a:rPr>
              <a:t>SBS, DBS, and single base indels </a:t>
            </a:r>
            <a:r>
              <a:rPr lang="en-US" dirty="0">
                <a:solidFill>
                  <a:schemeClr val="tx1"/>
                </a:solidFill>
              </a:rPr>
              <a:t>as a proof of concept for directed evolution simulation at the genomic signature level.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18275F06-4E59-1543-A890-653903D39DE1}"/>
              </a:ext>
            </a:extLst>
          </p:cNvPr>
          <p:cNvSpPr/>
          <p:nvPr/>
        </p:nvSpPr>
        <p:spPr>
          <a:xfrm>
            <a:off x="2087562" y="3071183"/>
            <a:ext cx="9242426" cy="887265"/>
          </a:xfrm>
          <a:prstGeom prst="roundRect">
            <a:avLst/>
          </a:prstGeom>
          <a:solidFill>
            <a:srgbClr val="92B4F4"/>
          </a:solidFill>
          <a:ln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Simulated sequences can be used to </a:t>
            </a:r>
            <a:r>
              <a:rPr lang="en-US" b="1" dirty="0" err="1">
                <a:solidFill>
                  <a:schemeClr val="tx1"/>
                </a:solidFill>
              </a:rPr>
              <a:t>upsample</a:t>
            </a:r>
            <a:r>
              <a:rPr lang="en-US" dirty="0">
                <a:solidFill>
                  <a:schemeClr val="tx1"/>
                </a:solidFill>
              </a:rPr>
              <a:t> minority classes to obtain a more balanced data distribution recommended for supervised machine learning.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8666954-C93B-A34C-BCEB-C5C93D0A0132}"/>
              </a:ext>
            </a:extLst>
          </p:cNvPr>
          <p:cNvSpPr/>
          <p:nvPr/>
        </p:nvSpPr>
        <p:spPr>
          <a:xfrm>
            <a:off x="2087561" y="4210639"/>
            <a:ext cx="9242427" cy="1152304"/>
          </a:xfrm>
          <a:prstGeom prst="roundRect">
            <a:avLst/>
          </a:prstGeom>
          <a:solidFill>
            <a:srgbClr val="5286E9"/>
          </a:solidFill>
          <a:ln>
            <a:solidFill>
              <a:srgbClr val="5286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Machine learning with digital signal processing achieves </a:t>
            </a:r>
            <a:r>
              <a:rPr lang="en-US" b="1" dirty="0">
                <a:solidFill>
                  <a:schemeClr val="tx1"/>
                </a:solidFill>
              </a:rPr>
              <a:t>high accuracy </a:t>
            </a:r>
            <a:r>
              <a:rPr lang="en-US" dirty="0">
                <a:solidFill>
                  <a:schemeClr val="tx1"/>
                </a:solidFill>
              </a:rPr>
              <a:t>in supervised machine learning classification of simulated cancer sequences at the sub-species level with </a:t>
            </a:r>
            <a:r>
              <a:rPr lang="en-US" b="1" dirty="0">
                <a:solidFill>
                  <a:schemeClr val="tx1"/>
                </a:solidFill>
              </a:rPr>
              <a:t>high mutational burden and unique mutations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D54A3FA-AB57-034B-9F32-85560CE32D46}"/>
              </a:ext>
            </a:extLst>
          </p:cNvPr>
          <p:cNvSpPr/>
          <p:nvPr/>
        </p:nvSpPr>
        <p:spPr>
          <a:xfrm>
            <a:off x="2087561" y="5615134"/>
            <a:ext cx="9242427" cy="900113"/>
          </a:xfrm>
          <a:prstGeom prst="roundRect">
            <a:avLst/>
          </a:prstGeom>
          <a:solidFill>
            <a:srgbClr val="2959AA"/>
          </a:solidFill>
          <a:ln>
            <a:solidFill>
              <a:srgbClr val="2959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Machine learning with digital signal processing reports </a:t>
            </a:r>
            <a:r>
              <a:rPr lang="en-US" b="1" dirty="0">
                <a:solidFill>
                  <a:schemeClr val="tx1"/>
                </a:solidFill>
              </a:rPr>
              <a:t>lower accuracy </a:t>
            </a:r>
            <a:r>
              <a:rPr lang="en-US" dirty="0">
                <a:solidFill>
                  <a:schemeClr val="tx1"/>
                </a:solidFill>
              </a:rPr>
              <a:t>in supervised machine learning classification of simulated cancer sequences with </a:t>
            </a:r>
            <a:r>
              <a:rPr lang="en-US" b="1" dirty="0">
                <a:solidFill>
                  <a:schemeClr val="tx1"/>
                </a:solidFill>
              </a:rPr>
              <a:t>low mutational burden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10EE6A0-91DA-474D-A3FB-EC5B09F88B5A}"/>
              </a:ext>
            </a:extLst>
          </p:cNvPr>
          <p:cNvSpPr/>
          <p:nvPr/>
        </p:nvSpPr>
        <p:spPr>
          <a:xfrm>
            <a:off x="688588" y="1862253"/>
            <a:ext cx="858644" cy="882881"/>
          </a:xfrm>
          <a:prstGeom prst="ellipse">
            <a:avLst/>
          </a:prstGeom>
          <a:solidFill>
            <a:srgbClr val="CADAFA"/>
          </a:solidFill>
          <a:ln>
            <a:solidFill>
              <a:srgbClr val="CAD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BABEA8A-A408-044A-BD3E-7F77219075B3}"/>
              </a:ext>
            </a:extLst>
          </p:cNvPr>
          <p:cNvSpPr/>
          <p:nvPr/>
        </p:nvSpPr>
        <p:spPr>
          <a:xfrm>
            <a:off x="688588" y="3095865"/>
            <a:ext cx="858644" cy="882881"/>
          </a:xfrm>
          <a:prstGeom prst="ellipse">
            <a:avLst/>
          </a:prstGeom>
          <a:solidFill>
            <a:srgbClr val="92B4F4"/>
          </a:solidFill>
          <a:ln>
            <a:solidFill>
              <a:srgbClr val="92B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E9067AA-542C-AD47-8490-79B14A43DECA}"/>
              </a:ext>
            </a:extLst>
          </p:cNvPr>
          <p:cNvSpPr/>
          <p:nvPr/>
        </p:nvSpPr>
        <p:spPr>
          <a:xfrm>
            <a:off x="688588" y="4329477"/>
            <a:ext cx="858644" cy="882881"/>
          </a:xfrm>
          <a:prstGeom prst="ellipse">
            <a:avLst/>
          </a:prstGeom>
          <a:solidFill>
            <a:srgbClr val="5286E9"/>
          </a:solidFill>
          <a:ln>
            <a:solidFill>
              <a:srgbClr val="5286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7A52513-B2B2-8740-8845-31F84BFF5C5D}"/>
              </a:ext>
            </a:extLst>
          </p:cNvPr>
          <p:cNvSpPr/>
          <p:nvPr/>
        </p:nvSpPr>
        <p:spPr>
          <a:xfrm>
            <a:off x="688588" y="5615134"/>
            <a:ext cx="858644" cy="882881"/>
          </a:xfrm>
          <a:prstGeom prst="ellipse">
            <a:avLst/>
          </a:prstGeom>
          <a:solidFill>
            <a:srgbClr val="2959AA"/>
          </a:solidFill>
          <a:ln>
            <a:solidFill>
              <a:srgbClr val="2959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852800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9F979A-5B16-034E-9D64-236ABB879BD4}"/>
              </a:ext>
            </a:extLst>
          </p:cNvPr>
          <p:cNvSpPr txBox="1">
            <a:spLocks/>
          </p:cNvSpPr>
          <p:nvPr/>
        </p:nvSpPr>
        <p:spPr>
          <a:xfrm>
            <a:off x="427400" y="594944"/>
            <a:ext cx="10993549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Mutation Signatures: overview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FAE60E-04C0-BF4B-AE1C-609CB2B988BA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517D28-388C-6641-80A4-83B805440367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89435F-B7FA-4848-B9D8-185F9263CECC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B648C4-09DC-3A4C-8F3E-0FA996737D90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46AA9-3613-9143-9797-5DEFFA076D20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B52D75-AD85-DC47-9AF4-520C1A5E6A9C}"/>
              </a:ext>
            </a:extLst>
          </p:cNvPr>
          <p:cNvSpPr txBox="1"/>
          <p:nvPr/>
        </p:nvSpPr>
        <p:spPr>
          <a:xfrm>
            <a:off x="248724" y="1754645"/>
            <a:ext cx="476250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Somatic mutations in cancer genomes can have an exogenous and endogenous origin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Characteristic mutations lead to a signature</a:t>
            </a:r>
          </a:p>
          <a:p>
            <a:r>
              <a:rPr lang="en-US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Signatures have unique identifying features that differ relative to other signatures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3" name="Picture 12" descr="A screenshot of a video game&#10;&#10;Description automatically generated">
            <a:extLst>
              <a:ext uri="{FF2B5EF4-FFF2-40B4-BE49-F238E27FC236}">
                <a16:creationId xmlns:a16="http://schemas.microsoft.com/office/drawing/2014/main" id="{CA488C36-64E5-4E49-9CA6-412445E72B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617" r="49830" b="-470"/>
          <a:stretch/>
        </p:blipFill>
        <p:spPr>
          <a:xfrm>
            <a:off x="5592401" y="1432480"/>
            <a:ext cx="6100400" cy="43406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14DA9F-63AD-DD44-917E-2BECE6086FF4}"/>
              </a:ext>
            </a:extLst>
          </p:cNvPr>
          <p:cNvSpPr txBox="1"/>
          <p:nvPr/>
        </p:nvSpPr>
        <p:spPr>
          <a:xfrm>
            <a:off x="6008361" y="5909629"/>
            <a:ext cx="520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1. Catalogue of Mutations in Cancer Genomes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2F6ADE-9EB3-B244-99BC-F81D86A0C6AF}"/>
              </a:ext>
            </a:extLst>
          </p:cNvPr>
          <p:cNvSpPr txBox="1"/>
          <p:nvPr/>
        </p:nvSpPr>
        <p:spPr>
          <a:xfrm>
            <a:off x="6008361" y="6314997"/>
            <a:ext cx="3912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https://software.broadinstitute.org/cancer/cga/msp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59239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9F979A-5B16-034E-9D64-236ABB879BD4}"/>
              </a:ext>
            </a:extLst>
          </p:cNvPr>
          <p:cNvSpPr txBox="1">
            <a:spLocks/>
          </p:cNvSpPr>
          <p:nvPr/>
        </p:nvSpPr>
        <p:spPr>
          <a:xfrm>
            <a:off x="427400" y="594944"/>
            <a:ext cx="10993549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Features of mutation signatures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FAE60E-04C0-BF4B-AE1C-609CB2B988BA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517D28-388C-6641-80A4-83B805440367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89435F-B7FA-4848-B9D8-185F9263CECC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B648C4-09DC-3A4C-8F3E-0FA996737D90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46AA9-3613-9143-9797-5DEFFA076D20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B52D75-AD85-DC47-9AF4-520C1A5E6A9C}"/>
              </a:ext>
            </a:extLst>
          </p:cNvPr>
          <p:cNvSpPr txBox="1"/>
          <p:nvPr/>
        </p:nvSpPr>
        <p:spPr>
          <a:xfrm>
            <a:off x="289861" y="1994090"/>
            <a:ext cx="47625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Multiple mutational processes lead to superimposed signatures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Mathematical models estimate which mutations are attributed to which signature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Potential for classification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B548F2-4E0E-EA4F-AB10-42EE07337201}"/>
              </a:ext>
            </a:extLst>
          </p:cNvPr>
          <p:cNvSpPr txBox="1"/>
          <p:nvPr/>
        </p:nvSpPr>
        <p:spPr>
          <a:xfrm>
            <a:off x="5522489" y="5430851"/>
            <a:ext cx="6347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2. Kernel density estimate of total number of mutations </a:t>
            </a:r>
          </a:p>
          <a:p>
            <a:r>
              <a:rPr lang="en-US" dirty="0"/>
              <a:t>attributed to SBS mutational signatures operative in Liver-HCC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A628C5B-C457-4543-8231-405206BED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829" y="1786759"/>
            <a:ext cx="6941590" cy="352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526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9F979A-5B16-034E-9D64-236ABB879BD4}"/>
              </a:ext>
            </a:extLst>
          </p:cNvPr>
          <p:cNvSpPr txBox="1">
            <a:spLocks/>
          </p:cNvSpPr>
          <p:nvPr/>
        </p:nvSpPr>
        <p:spPr>
          <a:xfrm>
            <a:off x="427400" y="594944"/>
            <a:ext cx="11358200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Single Base substitution classification (SBS-96)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FAE60E-04C0-BF4B-AE1C-609CB2B988BA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517D28-388C-6641-80A4-83B805440367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Literature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89435F-B7FA-4848-B9D8-185F9263CECC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B648C4-09DC-3A4C-8F3E-0FA996737D90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46AA9-3613-9143-9797-5DEFFA076D20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7253135-2AC2-4F45-9D4C-0286D2F2D859}"/>
              </a:ext>
            </a:extLst>
          </p:cNvPr>
          <p:cNvSpPr/>
          <p:nvPr/>
        </p:nvSpPr>
        <p:spPr>
          <a:xfrm>
            <a:off x="4099788" y="1471935"/>
            <a:ext cx="1447800" cy="63855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  <a:scene3d>
            <a:camera prst="orthographicFront"/>
            <a:lightRig rig="threePt" dir="t"/>
          </a:scene3d>
          <a:sp3d contourW="12700"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C&gt;G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60FEFED-21CC-0149-AB70-13CC03A9A180}"/>
              </a:ext>
            </a:extLst>
          </p:cNvPr>
          <p:cNvSpPr/>
          <p:nvPr/>
        </p:nvSpPr>
        <p:spPr>
          <a:xfrm>
            <a:off x="4099788" y="3225917"/>
            <a:ext cx="1447800" cy="63855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C&gt;A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F9DF7F0-67A7-0748-886A-534E9F941A6A}"/>
              </a:ext>
            </a:extLst>
          </p:cNvPr>
          <p:cNvSpPr/>
          <p:nvPr/>
        </p:nvSpPr>
        <p:spPr>
          <a:xfrm>
            <a:off x="4099788" y="2348926"/>
            <a:ext cx="1447800" cy="63855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C&gt;T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7487D15-DB6E-9346-B7FC-E016DA3E312F}"/>
              </a:ext>
            </a:extLst>
          </p:cNvPr>
          <p:cNvSpPr/>
          <p:nvPr/>
        </p:nvSpPr>
        <p:spPr>
          <a:xfrm>
            <a:off x="4099788" y="4052619"/>
            <a:ext cx="1447800" cy="63855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T&gt;A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3630929-D5C5-FA4C-B2B5-F09B32138196}"/>
              </a:ext>
            </a:extLst>
          </p:cNvPr>
          <p:cNvSpPr/>
          <p:nvPr/>
        </p:nvSpPr>
        <p:spPr>
          <a:xfrm>
            <a:off x="4099788" y="4879321"/>
            <a:ext cx="1447800" cy="63855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T&gt;C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6D47426-882C-1F41-95E7-91B947C9C916}"/>
              </a:ext>
            </a:extLst>
          </p:cNvPr>
          <p:cNvSpPr/>
          <p:nvPr/>
        </p:nvSpPr>
        <p:spPr>
          <a:xfrm>
            <a:off x="4099788" y="5744634"/>
            <a:ext cx="1447800" cy="63855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T&gt;G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E6AEE68-0BDB-B14D-864A-7B48E7317561}"/>
              </a:ext>
            </a:extLst>
          </p:cNvPr>
          <p:cNvSpPr/>
          <p:nvPr/>
        </p:nvSpPr>
        <p:spPr>
          <a:xfrm>
            <a:off x="691865" y="2411075"/>
            <a:ext cx="1447800" cy="63855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6C5DB97-A7BE-2945-8319-658A6F0712F3}"/>
              </a:ext>
            </a:extLst>
          </p:cNvPr>
          <p:cNvSpPr/>
          <p:nvPr/>
        </p:nvSpPr>
        <p:spPr>
          <a:xfrm>
            <a:off x="691865" y="3311946"/>
            <a:ext cx="1447800" cy="63855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64CB648-6CF7-CB46-851F-372ACF5DC1F2}"/>
              </a:ext>
            </a:extLst>
          </p:cNvPr>
          <p:cNvSpPr/>
          <p:nvPr/>
        </p:nvSpPr>
        <p:spPr>
          <a:xfrm>
            <a:off x="691865" y="4138648"/>
            <a:ext cx="1447800" cy="63855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G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6EEA864-F5A7-7341-A0FF-3CFCB07253C2}"/>
              </a:ext>
            </a:extLst>
          </p:cNvPr>
          <p:cNvSpPr/>
          <p:nvPr/>
        </p:nvSpPr>
        <p:spPr>
          <a:xfrm>
            <a:off x="691865" y="4965350"/>
            <a:ext cx="1447800" cy="63855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</a:t>
            </a: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247A04D0-FF7C-9542-83CD-363ED1274683}"/>
              </a:ext>
            </a:extLst>
          </p:cNvPr>
          <p:cNvSpPr/>
          <p:nvPr/>
        </p:nvSpPr>
        <p:spPr>
          <a:xfrm>
            <a:off x="2273593" y="1864657"/>
            <a:ext cx="364258" cy="4139689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8CBF042-0F41-D64F-B203-EEF0135B99FE}"/>
              </a:ext>
            </a:extLst>
          </p:cNvPr>
          <p:cNvSpPr/>
          <p:nvPr/>
        </p:nvSpPr>
        <p:spPr>
          <a:xfrm>
            <a:off x="7522444" y="2411075"/>
            <a:ext cx="1447800" cy="63855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B2ED27E-9EE8-AB4B-B868-31463D9C1413}"/>
              </a:ext>
            </a:extLst>
          </p:cNvPr>
          <p:cNvSpPr/>
          <p:nvPr/>
        </p:nvSpPr>
        <p:spPr>
          <a:xfrm>
            <a:off x="7522444" y="3311946"/>
            <a:ext cx="1447800" cy="63855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FF90AD9-1F2B-4B44-A4BE-D922719510AC}"/>
              </a:ext>
            </a:extLst>
          </p:cNvPr>
          <p:cNvSpPr/>
          <p:nvPr/>
        </p:nvSpPr>
        <p:spPr>
          <a:xfrm>
            <a:off x="7522444" y="4138648"/>
            <a:ext cx="1447800" cy="63855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G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283D3AE-A57F-B842-971B-96E7E25B990F}"/>
              </a:ext>
            </a:extLst>
          </p:cNvPr>
          <p:cNvSpPr/>
          <p:nvPr/>
        </p:nvSpPr>
        <p:spPr>
          <a:xfrm>
            <a:off x="7522444" y="4965350"/>
            <a:ext cx="1447800" cy="63855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</a:t>
            </a:r>
          </a:p>
        </p:txBody>
      </p:sp>
      <p:sp>
        <p:nvSpPr>
          <p:cNvPr id="5" name="Double Bracket 4">
            <a:extLst>
              <a:ext uri="{FF2B5EF4-FFF2-40B4-BE49-F238E27FC236}">
                <a16:creationId xmlns:a16="http://schemas.microsoft.com/office/drawing/2014/main" id="{C0658400-1764-0D46-A742-70E45A8116A6}"/>
              </a:ext>
            </a:extLst>
          </p:cNvPr>
          <p:cNvSpPr/>
          <p:nvPr/>
        </p:nvSpPr>
        <p:spPr>
          <a:xfrm>
            <a:off x="3454399" y="1340127"/>
            <a:ext cx="2582139" cy="5187673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ket 5">
            <a:extLst>
              <a:ext uri="{FF2B5EF4-FFF2-40B4-BE49-F238E27FC236}">
                <a16:creationId xmlns:a16="http://schemas.microsoft.com/office/drawing/2014/main" id="{BFEE0FD7-B1A5-5348-BB34-8461E9EB3AF2}"/>
              </a:ext>
            </a:extLst>
          </p:cNvPr>
          <p:cNvSpPr/>
          <p:nvPr/>
        </p:nvSpPr>
        <p:spPr>
          <a:xfrm>
            <a:off x="7028584" y="1864656"/>
            <a:ext cx="342900" cy="4139689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E62D01-AEEA-194B-A377-11A14794BECE}"/>
              </a:ext>
            </a:extLst>
          </p:cNvPr>
          <p:cNvCxnSpPr>
            <a:cxnSpLocks/>
            <a:stCxn id="4" idx="2"/>
            <a:endCxn id="5" idx="1"/>
          </p:cNvCxnSpPr>
          <p:nvPr/>
        </p:nvCxnSpPr>
        <p:spPr>
          <a:xfrm flipV="1">
            <a:off x="2637851" y="3933964"/>
            <a:ext cx="816548" cy="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30FD31E-D80B-6342-B3F9-A82CDAC8320A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 flipV="1">
            <a:off x="6036538" y="3933964"/>
            <a:ext cx="992046" cy="5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419EE51-38EC-5340-AA39-2E631BC11511}"/>
              </a:ext>
            </a:extLst>
          </p:cNvPr>
          <p:cNvSpPr txBox="1"/>
          <p:nvPr/>
        </p:nvSpPr>
        <p:spPr>
          <a:xfrm>
            <a:off x="10028034" y="2973262"/>
            <a:ext cx="13815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96</a:t>
            </a:r>
          </a:p>
          <a:p>
            <a:r>
              <a:rPr lang="en-US" sz="3200" b="1" dirty="0"/>
              <a:t>SBS </a:t>
            </a:r>
          </a:p>
          <a:p>
            <a:r>
              <a:rPr lang="en-US" sz="3200" b="1" dirty="0"/>
              <a:t>Types </a:t>
            </a:r>
          </a:p>
        </p:txBody>
      </p:sp>
    </p:spTree>
    <p:extLst>
      <p:ext uri="{BB962C8B-B14F-4D97-AF65-F5344CB8AC3E}">
        <p14:creationId xmlns:p14="http://schemas.microsoft.com/office/powerpoint/2010/main" val="2390657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CA839DF-6D79-8A47-85EA-40E4A79E0509}"/>
              </a:ext>
            </a:extLst>
          </p:cNvPr>
          <p:cNvSpPr/>
          <p:nvPr/>
        </p:nvSpPr>
        <p:spPr>
          <a:xfrm>
            <a:off x="7226300" y="1546038"/>
            <a:ext cx="3421856" cy="185269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BA7365F-0568-F742-94F5-BDF9908C79A6}"/>
              </a:ext>
            </a:extLst>
          </p:cNvPr>
          <p:cNvSpPr/>
          <p:nvPr/>
        </p:nvSpPr>
        <p:spPr>
          <a:xfrm>
            <a:off x="1435233" y="1553366"/>
            <a:ext cx="3421856" cy="185269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29F979A-5B16-034E-9D64-236ABB879BD4}"/>
              </a:ext>
            </a:extLst>
          </p:cNvPr>
          <p:cNvSpPr txBox="1">
            <a:spLocks/>
          </p:cNvSpPr>
          <p:nvPr/>
        </p:nvSpPr>
        <p:spPr>
          <a:xfrm>
            <a:off x="427400" y="594944"/>
            <a:ext cx="11218500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Research proposal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FAE60E-04C0-BF4B-AE1C-609CB2B988BA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517D28-388C-6641-80A4-83B805440367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89435F-B7FA-4848-B9D8-185F9263CECC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Research Proposal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B648C4-09DC-3A4C-8F3E-0FA996737D90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46AA9-3613-9143-9797-5DEFFA076D20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B52D75-AD85-DC47-9AF4-520C1A5E6A9C}"/>
              </a:ext>
            </a:extLst>
          </p:cNvPr>
          <p:cNvSpPr txBox="1"/>
          <p:nvPr/>
        </p:nvSpPr>
        <p:spPr>
          <a:xfrm>
            <a:off x="1435233" y="1553366"/>
            <a:ext cx="3536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6061C3-EF2E-1A43-85BC-75D25CC309AF}"/>
              </a:ext>
            </a:extLst>
          </p:cNvPr>
          <p:cNvSpPr txBox="1"/>
          <p:nvPr/>
        </p:nvSpPr>
        <p:spPr>
          <a:xfrm>
            <a:off x="1522856" y="1672643"/>
            <a:ext cx="36982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Genomic signatures have proven to be useful as methods for taxonomic classification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4D6B4B-4C79-FF4D-8CBC-BCB9CEEA4B4A}"/>
              </a:ext>
            </a:extLst>
          </p:cNvPr>
          <p:cNvSpPr txBox="1"/>
          <p:nvPr/>
        </p:nvSpPr>
        <p:spPr>
          <a:xfrm>
            <a:off x="1490254" y="3511644"/>
            <a:ext cx="3311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https://www.nature.com/articles/s41598-018-38157-3</a:t>
            </a:r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37A772-4CBB-EC4C-985D-64781D49A31C}"/>
              </a:ext>
            </a:extLst>
          </p:cNvPr>
          <p:cNvSpPr txBox="1"/>
          <p:nvPr/>
        </p:nvSpPr>
        <p:spPr>
          <a:xfrm>
            <a:off x="7408935" y="1687553"/>
            <a:ext cx="30565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Alignment-free machine learning approaches can classify at the species level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5ED31A-6474-524F-BFF1-C5AF390C6902}"/>
              </a:ext>
            </a:extLst>
          </p:cNvPr>
          <p:cNvSpPr txBox="1"/>
          <p:nvPr/>
        </p:nvSpPr>
        <p:spPr>
          <a:xfrm>
            <a:off x="7408935" y="3485186"/>
            <a:ext cx="3311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</a:t>
            </a:r>
            <a:r>
              <a:rPr lang="en-CA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https://bmcgenomics.biomedcentral.com/articles/10.1186/s12864-019-5571-y</a:t>
            </a:r>
            <a:endParaRPr lang="en-US" sz="1200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E005C4E-DBF3-0748-8275-810D66A1A753}"/>
              </a:ext>
            </a:extLst>
          </p:cNvPr>
          <p:cNvSpPr/>
          <p:nvPr/>
        </p:nvSpPr>
        <p:spPr>
          <a:xfrm>
            <a:off x="3144999" y="4802556"/>
            <a:ext cx="6126935" cy="14605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799870-F5AC-C94D-ACF7-C5FB44A5D3BC}"/>
              </a:ext>
            </a:extLst>
          </p:cNvPr>
          <p:cNvSpPr txBox="1"/>
          <p:nvPr/>
        </p:nvSpPr>
        <p:spPr>
          <a:xfrm>
            <a:off x="3277976" y="4885965"/>
            <a:ext cx="6296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To what degree of accuracy and sensitivity can alignment-free machine learning approaches classify cancer whole genomic signatures?</a:t>
            </a:r>
          </a:p>
        </p:txBody>
      </p:sp>
      <p:sp>
        <p:nvSpPr>
          <p:cNvPr id="6" name="Bent Arrow 5">
            <a:extLst>
              <a:ext uri="{FF2B5EF4-FFF2-40B4-BE49-F238E27FC236}">
                <a16:creationId xmlns:a16="http://schemas.microsoft.com/office/drawing/2014/main" id="{3FAC1779-3738-454B-8072-87126CD9B532}"/>
              </a:ext>
            </a:extLst>
          </p:cNvPr>
          <p:cNvSpPr/>
          <p:nvPr/>
        </p:nvSpPr>
        <p:spPr>
          <a:xfrm rot="5400000">
            <a:off x="4431673" y="2682933"/>
            <a:ext cx="2419941" cy="1569111"/>
          </a:xfrm>
          <a:prstGeom prst="ben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Bent Arrow 24">
            <a:extLst>
              <a:ext uri="{FF2B5EF4-FFF2-40B4-BE49-F238E27FC236}">
                <a16:creationId xmlns:a16="http://schemas.microsoft.com/office/drawing/2014/main" id="{0572BB10-76B2-BA43-BD96-248A407C0CD1}"/>
              </a:ext>
            </a:extLst>
          </p:cNvPr>
          <p:cNvSpPr/>
          <p:nvPr/>
        </p:nvSpPr>
        <p:spPr>
          <a:xfrm rot="16200000" flipH="1">
            <a:off x="5216230" y="2682689"/>
            <a:ext cx="2419941" cy="1569600"/>
          </a:xfrm>
          <a:prstGeom prst="ben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873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Welcome | ICGC Data Portal">
            <a:extLst>
              <a:ext uri="{FF2B5EF4-FFF2-40B4-BE49-F238E27FC236}">
                <a16:creationId xmlns:a16="http://schemas.microsoft.com/office/drawing/2014/main" id="{B490F6CE-7E41-594D-B089-C2C9B8130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956" y="2843561"/>
            <a:ext cx="1995766" cy="85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>
            <a:extLst>
              <a:ext uri="{FF2B5EF4-FFF2-40B4-BE49-F238E27FC236}">
                <a16:creationId xmlns:a16="http://schemas.microsoft.com/office/drawing/2014/main" id="{540ED1F4-4805-8946-BC51-D3FEF29FE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135" y="1455907"/>
            <a:ext cx="3673192" cy="197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CEB15EC2-39E2-C949-B022-3340F8340269}"/>
              </a:ext>
            </a:extLst>
          </p:cNvPr>
          <p:cNvPicPr/>
          <p:nvPr/>
        </p:nvPicPr>
        <p:blipFill>
          <a:blip r:embed="rId4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246" y="4694688"/>
            <a:ext cx="3344218" cy="173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Genomic Data // CIRCOS Circular Genome Data Visualization">
            <a:extLst>
              <a:ext uri="{FF2B5EF4-FFF2-40B4-BE49-F238E27FC236}">
                <a16:creationId xmlns:a16="http://schemas.microsoft.com/office/drawing/2014/main" id="{597B446A-65CF-4E41-BAFD-6EB4C0BD7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280" y="1044902"/>
            <a:ext cx="3106915" cy="3076574"/>
          </a:xfrm>
          <a:prstGeom prst="rect">
            <a:avLst/>
          </a:prstGeom>
          <a:noFill/>
          <a:effectLst>
            <a:outerShdw blurRad="1168400" dist="50800" dir="5400000" sx="1000" sy="1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29F979A-5B16-034E-9D64-236ABB879BD4}"/>
              </a:ext>
            </a:extLst>
          </p:cNvPr>
          <p:cNvSpPr txBox="1">
            <a:spLocks/>
          </p:cNvSpPr>
          <p:nvPr/>
        </p:nvSpPr>
        <p:spPr>
          <a:xfrm>
            <a:off x="427400" y="594944"/>
            <a:ext cx="11218500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Somatic </a:t>
            </a:r>
            <a:r>
              <a:rPr lang="en-US" dirty="0" err="1"/>
              <a:t>simu</a:t>
            </a:r>
            <a:r>
              <a:rPr lang="en-US" dirty="0"/>
              <a:t> data pipeline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FAE60E-04C0-BF4B-AE1C-609CB2B988BA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517D28-388C-6641-80A4-83B805440367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89435F-B7FA-4848-B9D8-185F9263CECC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B648C4-09DC-3A4C-8F3E-0FA996737D90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46AA9-3613-9143-9797-5DEFFA076D20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Google Shape;260;p25">
            <a:extLst>
              <a:ext uri="{FF2B5EF4-FFF2-40B4-BE49-F238E27FC236}">
                <a16:creationId xmlns:a16="http://schemas.microsoft.com/office/drawing/2014/main" id="{985C46D6-B62C-DC40-9A18-40BF35B6B4AA}"/>
              </a:ext>
            </a:extLst>
          </p:cNvPr>
          <p:cNvSpPr/>
          <p:nvPr/>
        </p:nvSpPr>
        <p:spPr>
          <a:xfrm rot="1799939">
            <a:off x="4701221" y="2053413"/>
            <a:ext cx="2542278" cy="2542278"/>
          </a:xfrm>
          <a:prstGeom prst="blockArc">
            <a:avLst>
              <a:gd name="adj1" fmla="val 14414370"/>
              <a:gd name="adj2" fmla="val 694"/>
              <a:gd name="adj3" fmla="val 9562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71438" dist="9525" dir="5400000" algn="bl" rotWithShape="0">
              <a:schemeClr val="dk1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" name="Google Shape;263;p25">
            <a:extLst>
              <a:ext uri="{FF2B5EF4-FFF2-40B4-BE49-F238E27FC236}">
                <a16:creationId xmlns:a16="http://schemas.microsoft.com/office/drawing/2014/main" id="{38B507FD-D0C2-D746-847C-7AF8A37C80D9}"/>
              </a:ext>
            </a:extLst>
          </p:cNvPr>
          <p:cNvSpPr/>
          <p:nvPr/>
        </p:nvSpPr>
        <p:spPr>
          <a:xfrm rot="-9000912" flipH="1">
            <a:off x="4702175" y="2051852"/>
            <a:ext cx="2541568" cy="2541568"/>
          </a:xfrm>
          <a:prstGeom prst="blockArc">
            <a:avLst>
              <a:gd name="adj1" fmla="val 14316164"/>
              <a:gd name="adj2" fmla="val 21502663"/>
              <a:gd name="adj3" fmla="val 9415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71438" dist="9525" dir="5400000" algn="bl" rotWithShape="0">
              <a:schemeClr val="dk1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261;p25">
            <a:extLst>
              <a:ext uri="{FF2B5EF4-FFF2-40B4-BE49-F238E27FC236}">
                <a16:creationId xmlns:a16="http://schemas.microsoft.com/office/drawing/2014/main" id="{A6E20084-9E87-3A44-92B1-DED6E485745A}"/>
              </a:ext>
            </a:extLst>
          </p:cNvPr>
          <p:cNvSpPr/>
          <p:nvPr/>
        </p:nvSpPr>
        <p:spPr>
          <a:xfrm rot="-1799939" flipH="1">
            <a:off x="4703116" y="2053413"/>
            <a:ext cx="2542278" cy="2542278"/>
          </a:xfrm>
          <a:prstGeom prst="blockArc">
            <a:avLst>
              <a:gd name="adj1" fmla="val 14348563"/>
              <a:gd name="adj2" fmla="val 21472873"/>
              <a:gd name="adj3" fmla="val 93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71438" dist="9525" dir="5400000" algn="bl" rotWithShape="0">
              <a:schemeClr val="dk1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264;p25">
            <a:extLst>
              <a:ext uri="{FF2B5EF4-FFF2-40B4-BE49-F238E27FC236}">
                <a16:creationId xmlns:a16="http://schemas.microsoft.com/office/drawing/2014/main" id="{C73C40DF-DEB4-1045-8DBE-AC5F5F5BD808}"/>
              </a:ext>
            </a:extLst>
          </p:cNvPr>
          <p:cNvSpPr/>
          <p:nvPr/>
        </p:nvSpPr>
        <p:spPr>
          <a:xfrm rot="-1027704">
            <a:off x="6842021" y="3719429"/>
            <a:ext cx="295402" cy="295402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265;p25">
            <a:extLst>
              <a:ext uri="{FF2B5EF4-FFF2-40B4-BE49-F238E27FC236}">
                <a16:creationId xmlns:a16="http://schemas.microsoft.com/office/drawing/2014/main" id="{23D14B84-CE26-7C46-BA56-61C9F9996CB9}"/>
              </a:ext>
            </a:extLst>
          </p:cNvPr>
          <p:cNvSpPr/>
          <p:nvPr/>
        </p:nvSpPr>
        <p:spPr>
          <a:xfrm rot="6360846">
            <a:off x="4791628" y="3717381"/>
            <a:ext cx="343635" cy="343635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262;p25">
            <a:extLst>
              <a:ext uri="{FF2B5EF4-FFF2-40B4-BE49-F238E27FC236}">
                <a16:creationId xmlns:a16="http://schemas.microsoft.com/office/drawing/2014/main" id="{A40F7313-21E0-9543-9D3E-4730489B4020}"/>
              </a:ext>
            </a:extLst>
          </p:cNvPr>
          <p:cNvSpPr/>
          <p:nvPr/>
        </p:nvSpPr>
        <p:spPr>
          <a:xfrm rot="-8100000">
            <a:off x="5799740" y="1997505"/>
            <a:ext cx="343230" cy="343230"/>
          </a:xfrm>
          <a:prstGeom prst="rt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D55DAE-3193-0B45-9C01-D90585AABAFA}"/>
              </a:ext>
            </a:extLst>
          </p:cNvPr>
          <p:cNvSpPr txBox="1"/>
          <p:nvPr/>
        </p:nvSpPr>
        <p:spPr>
          <a:xfrm>
            <a:off x="8162395" y="2122953"/>
            <a:ext cx="21996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2780</a:t>
            </a:r>
            <a:r>
              <a:rPr lang="en-US" sz="2400" dirty="0"/>
              <a:t> whole </a:t>
            </a:r>
          </a:p>
          <a:p>
            <a:pPr algn="ctr"/>
            <a:r>
              <a:rPr lang="en-US" sz="2400" dirty="0"/>
              <a:t>cancer genomes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5B226F-414E-F54F-A2FB-EA4D547FD914}"/>
              </a:ext>
            </a:extLst>
          </p:cNvPr>
          <p:cNvSpPr txBox="1"/>
          <p:nvPr/>
        </p:nvSpPr>
        <p:spPr>
          <a:xfrm>
            <a:off x="4847936" y="5292082"/>
            <a:ext cx="2287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37</a:t>
            </a:r>
            <a:r>
              <a:rPr lang="en-US" sz="2400" dirty="0"/>
              <a:t> cancer types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B7843C-E33F-CA44-A541-37C37E9878DC}"/>
              </a:ext>
            </a:extLst>
          </p:cNvPr>
          <p:cNvSpPr txBox="1"/>
          <p:nvPr/>
        </p:nvSpPr>
        <p:spPr>
          <a:xfrm>
            <a:off x="1443526" y="1489730"/>
            <a:ext cx="275242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4</a:t>
            </a:r>
            <a:r>
              <a:rPr lang="en-US" sz="2400" dirty="0"/>
              <a:t> signature types:</a:t>
            </a:r>
          </a:p>
          <a:p>
            <a:r>
              <a:rPr lang="en-US" sz="2400" dirty="0"/>
              <a:t>SBS-96</a:t>
            </a:r>
          </a:p>
          <a:p>
            <a:r>
              <a:rPr lang="en-US" sz="2400" dirty="0"/>
              <a:t>DBS-78</a:t>
            </a:r>
          </a:p>
          <a:p>
            <a:r>
              <a:rPr lang="en-US" sz="2400" dirty="0"/>
              <a:t>Single Base Insertion</a:t>
            </a:r>
          </a:p>
          <a:p>
            <a:r>
              <a:rPr lang="en-US" sz="2400" dirty="0"/>
              <a:t>Single Base Deletion</a:t>
            </a:r>
          </a:p>
        </p:txBody>
      </p:sp>
    </p:spTree>
    <p:extLst>
      <p:ext uri="{BB962C8B-B14F-4D97-AF65-F5344CB8AC3E}">
        <p14:creationId xmlns:p14="http://schemas.microsoft.com/office/powerpoint/2010/main" val="460664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9F979A-5B16-034E-9D64-236ABB879BD4}"/>
              </a:ext>
            </a:extLst>
          </p:cNvPr>
          <p:cNvSpPr txBox="1">
            <a:spLocks/>
          </p:cNvSpPr>
          <p:nvPr/>
        </p:nvSpPr>
        <p:spPr>
          <a:xfrm>
            <a:off x="427400" y="594944"/>
            <a:ext cx="11218500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Use Case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FAE60E-04C0-BF4B-AE1C-609CB2B988BA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517D28-388C-6641-80A4-83B805440367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89435F-B7FA-4848-B9D8-185F9263CECC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Somatic </a:t>
            </a:r>
            <a:r>
              <a:rPr lang="en-US" dirty="0" err="1">
                <a:solidFill>
                  <a:schemeClr val="bg1"/>
                </a:solidFill>
              </a:rPr>
              <a:t>SiMu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B648C4-09DC-3A4C-8F3E-0FA996737D90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46AA9-3613-9143-9797-5DEFFA076D20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0A5861E-F384-1C4C-BE66-D5A550205DB7}"/>
              </a:ext>
            </a:extLst>
          </p:cNvPr>
          <p:cNvSpPr/>
          <p:nvPr/>
        </p:nvSpPr>
        <p:spPr>
          <a:xfrm>
            <a:off x="2087562" y="1633050"/>
            <a:ext cx="9558338" cy="12235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Generated simulated </a:t>
            </a:r>
            <a:r>
              <a:rPr lang="en-US" b="1" dirty="0">
                <a:solidFill>
                  <a:schemeClr val="tx1"/>
                </a:solidFill>
              </a:rPr>
              <a:t>sequences as </a:t>
            </a:r>
            <a:r>
              <a:rPr lang="en-US" b="1" dirty="0" err="1">
                <a:solidFill>
                  <a:schemeClr val="tx1"/>
                </a:solidFill>
              </a:rPr>
              <a:t>fasta</a:t>
            </a:r>
            <a:r>
              <a:rPr lang="en-US" b="1" dirty="0">
                <a:solidFill>
                  <a:schemeClr val="tx1"/>
                </a:solidFill>
              </a:rPr>
              <a:t> files </a:t>
            </a:r>
            <a:r>
              <a:rPr lang="en-US" dirty="0">
                <a:solidFill>
                  <a:schemeClr val="tx1"/>
                </a:solidFill>
              </a:rPr>
              <a:t>with biologically representative frequencies of imposed </a:t>
            </a:r>
            <a:r>
              <a:rPr lang="en-US" b="1" dirty="0">
                <a:solidFill>
                  <a:schemeClr val="tx1"/>
                </a:solidFill>
              </a:rPr>
              <a:t>SBS, DBS, and single base indels </a:t>
            </a:r>
            <a:r>
              <a:rPr lang="en-US" dirty="0">
                <a:solidFill>
                  <a:schemeClr val="tx1"/>
                </a:solidFill>
              </a:rPr>
              <a:t>as a proof of concept for directed evolution simulation at the genomic signature level.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DA1B225-F4D4-3F4B-9301-2511D6CC0C32}"/>
              </a:ext>
            </a:extLst>
          </p:cNvPr>
          <p:cNvSpPr/>
          <p:nvPr/>
        </p:nvSpPr>
        <p:spPr>
          <a:xfrm>
            <a:off x="2087562" y="3071183"/>
            <a:ext cx="9558338" cy="88726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Artificial </a:t>
            </a:r>
            <a:r>
              <a:rPr lang="en-US" b="1" dirty="0" err="1">
                <a:solidFill>
                  <a:schemeClr val="tx1"/>
                </a:solidFill>
              </a:rPr>
              <a:t>upsampling</a:t>
            </a:r>
            <a:r>
              <a:rPr lang="en-US" dirty="0">
                <a:solidFill>
                  <a:schemeClr val="tx1"/>
                </a:solidFill>
              </a:rPr>
              <a:t> of minority classes to obtain a more balanced data distribution recommended for supervised machine learning.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E99724F-7872-8B4F-BE78-090CAA279E4A}"/>
              </a:ext>
            </a:extLst>
          </p:cNvPr>
          <p:cNvSpPr/>
          <p:nvPr/>
        </p:nvSpPr>
        <p:spPr>
          <a:xfrm>
            <a:off x="2087562" y="4210639"/>
            <a:ext cx="9558338" cy="90011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Benchmark the alignment-free machine learning approach</a:t>
            </a:r>
            <a:r>
              <a:rPr lang="en-US" dirty="0">
                <a:solidFill>
                  <a:schemeClr val="tx1"/>
                </a:solidFill>
              </a:rPr>
              <a:t> for sensitivity between different cancer types.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431DC56-DFD6-5444-BFA7-6FC87C21127A}"/>
              </a:ext>
            </a:extLst>
          </p:cNvPr>
          <p:cNvSpPr/>
          <p:nvPr/>
        </p:nvSpPr>
        <p:spPr>
          <a:xfrm>
            <a:off x="2087562" y="5362943"/>
            <a:ext cx="9558338" cy="900113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Benchmark alignment-free machine learning approaches </a:t>
            </a:r>
            <a:r>
              <a:rPr lang="en-US" dirty="0">
                <a:solidFill>
                  <a:schemeClr val="tx1"/>
                </a:solidFill>
              </a:rPr>
              <a:t>for accuracy across successive stages of mutation signature simulation on the same sequence.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DF9A9CE-848E-0E4A-88B7-23F13F595328}"/>
              </a:ext>
            </a:extLst>
          </p:cNvPr>
          <p:cNvSpPr/>
          <p:nvPr/>
        </p:nvSpPr>
        <p:spPr>
          <a:xfrm>
            <a:off x="688588" y="1862253"/>
            <a:ext cx="858644" cy="88288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FA6FFF8-71C4-D64A-9992-1141944276C2}"/>
              </a:ext>
            </a:extLst>
          </p:cNvPr>
          <p:cNvSpPr/>
          <p:nvPr/>
        </p:nvSpPr>
        <p:spPr>
          <a:xfrm>
            <a:off x="688588" y="3043820"/>
            <a:ext cx="858644" cy="88288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616481C-89E8-C74E-B453-7F5472D47B31}"/>
              </a:ext>
            </a:extLst>
          </p:cNvPr>
          <p:cNvSpPr/>
          <p:nvPr/>
        </p:nvSpPr>
        <p:spPr>
          <a:xfrm>
            <a:off x="688588" y="4210639"/>
            <a:ext cx="858644" cy="88288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3DFB7E8-766F-F342-AEAF-C5D275674B4B}"/>
              </a:ext>
            </a:extLst>
          </p:cNvPr>
          <p:cNvSpPr/>
          <p:nvPr/>
        </p:nvSpPr>
        <p:spPr>
          <a:xfrm>
            <a:off x="688588" y="5380175"/>
            <a:ext cx="858644" cy="882881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204536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9F979A-5B16-034E-9D64-236ABB879BD4}"/>
              </a:ext>
            </a:extLst>
          </p:cNvPr>
          <p:cNvSpPr txBox="1">
            <a:spLocks/>
          </p:cNvSpPr>
          <p:nvPr/>
        </p:nvSpPr>
        <p:spPr>
          <a:xfrm>
            <a:off x="427399" y="594944"/>
            <a:ext cx="11526707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Cosine Similarity of SBS Mutation Probabilities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B52D75-AD85-DC47-9AF4-520C1A5E6A9C}"/>
              </a:ext>
            </a:extLst>
          </p:cNvPr>
          <p:cNvSpPr txBox="1"/>
          <p:nvPr/>
        </p:nvSpPr>
        <p:spPr>
          <a:xfrm>
            <a:off x="1318224" y="1482832"/>
            <a:ext cx="921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3BAB71-AD6F-F749-AC7E-7E670EF7082E}"/>
              </a:ext>
            </a:extLst>
          </p:cNvPr>
          <p:cNvSpPr txBox="1"/>
          <p:nvPr/>
        </p:nvSpPr>
        <p:spPr>
          <a:xfrm>
            <a:off x="515704" y="1528998"/>
            <a:ext cx="46250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Cosine similarity is metric used to compare the similarity of a multidimensional metric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Higher score indicates higher similarity between cancer types and more similar evolutionary trajectories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D900CF9B-801F-954D-825E-2F6D5F423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745" y="1314870"/>
            <a:ext cx="6048899" cy="530884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A32A599-849B-0B4F-B284-893730942A26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8EE302A-CB43-C140-82A6-4BD0518E02ED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500FE00-A98D-9643-85B8-4B9417BE53CA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C7AF761-0A70-D545-B75E-D569B306B891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ED347DB-5929-EE4F-A4AD-1CD91F9717F0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119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9F979A-5B16-034E-9D64-236ABB879BD4}"/>
              </a:ext>
            </a:extLst>
          </p:cNvPr>
          <p:cNvSpPr txBox="1">
            <a:spLocks/>
          </p:cNvSpPr>
          <p:nvPr/>
        </p:nvSpPr>
        <p:spPr>
          <a:xfrm>
            <a:off x="427399" y="594944"/>
            <a:ext cx="11526707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SBS Mutation Burden in whole genome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B52D75-AD85-DC47-9AF4-520C1A5E6A9C}"/>
              </a:ext>
            </a:extLst>
          </p:cNvPr>
          <p:cNvSpPr txBox="1"/>
          <p:nvPr/>
        </p:nvSpPr>
        <p:spPr>
          <a:xfrm>
            <a:off x="1318224" y="1482832"/>
            <a:ext cx="921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329B4B8A-0A05-8C44-BED6-41EE878A443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876" y="1365315"/>
            <a:ext cx="8240305" cy="501164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BBB623C-E908-1A4F-89C4-28D30148D455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0EA0FE-DA6E-1647-A04D-5518A0AF3B33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61AA90-74A6-484A-A81D-C45EFF628321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7F1995C-1DF6-CD4B-A520-88A9FD7646B9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B41B81-F4B5-F844-80F7-C9B7B6F616E0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76824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{1EE7A0C8-82A7-4843-B07F-A30423A98B8C}tf10001123</Template>
  <TotalTime>194</TotalTime>
  <Words>743</Words>
  <Application>Microsoft Macintosh PowerPoint</Application>
  <PresentationFormat>Widescreen</PresentationFormat>
  <Paragraphs>151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Gill Sans MT</vt:lpstr>
      <vt:lpstr>Wingdings 2</vt:lpstr>
      <vt:lpstr>Dividend</vt:lpstr>
      <vt:lpstr>Somatic Simu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Somatic Simu</dc:title>
  <dc:creator>David Chen</dc:creator>
  <cp:lastModifiedBy>David Chen</cp:lastModifiedBy>
  <cp:revision>17</cp:revision>
  <dcterms:created xsi:type="dcterms:W3CDTF">2020-08-18T19:48:47Z</dcterms:created>
  <dcterms:modified xsi:type="dcterms:W3CDTF">2020-08-24T01:46:27Z</dcterms:modified>
</cp:coreProperties>
</file>